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82" r:id="rId3"/>
    <p:sldId id="279" r:id="rId4"/>
    <p:sldId id="281" r:id="rId5"/>
    <p:sldId id="274" r:id="rId6"/>
    <p:sldId id="275" r:id="rId7"/>
    <p:sldId id="280" r:id="rId8"/>
    <p:sldId id="27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000066"/>
    <a:srgbClr val="003300"/>
    <a:srgbClr val="A50021"/>
    <a:srgbClr val="996633"/>
    <a:srgbClr val="FFFFFF"/>
    <a:srgbClr val="000099"/>
    <a:srgbClr val="0033CC"/>
    <a:srgbClr val="EBF1DE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7320-7363-4CD3-9238-FC8CFDF18DDB}" type="datetimeFigureOut">
              <a:rPr lang="ru-RU" smtClean="0"/>
              <a:t>13.05.2023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CB65-DCDB-4F23-BEDE-53EF326B02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626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7320-7363-4CD3-9238-FC8CFDF18DDB}" type="datetimeFigureOut">
              <a:rPr lang="ru-RU" smtClean="0"/>
              <a:t>13.05.2023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CB65-DCDB-4F23-BEDE-53EF326B02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360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7320-7363-4CD3-9238-FC8CFDF18DDB}" type="datetimeFigureOut">
              <a:rPr lang="ru-RU" smtClean="0"/>
              <a:t>13.05.2023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CB65-DCDB-4F23-BEDE-53EF326B02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667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7320-7363-4CD3-9238-FC8CFDF18DDB}" type="datetimeFigureOut">
              <a:rPr lang="ru-RU" smtClean="0"/>
              <a:t>13.05.2023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CB65-DCDB-4F23-BEDE-53EF326B02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371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7320-7363-4CD3-9238-FC8CFDF18DDB}" type="datetimeFigureOut">
              <a:rPr lang="ru-RU" smtClean="0"/>
              <a:t>13.05.2023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CB65-DCDB-4F23-BEDE-53EF326B02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510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7320-7363-4CD3-9238-FC8CFDF18DDB}" type="datetimeFigureOut">
              <a:rPr lang="ru-RU" smtClean="0"/>
              <a:t>13.05.2023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CB65-DCDB-4F23-BEDE-53EF326B02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260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7320-7363-4CD3-9238-FC8CFDF18DDB}" type="datetimeFigureOut">
              <a:rPr lang="ru-RU" smtClean="0"/>
              <a:t>13.05.2023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CB65-DCDB-4F23-BEDE-53EF326B02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168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7320-7363-4CD3-9238-FC8CFDF18DDB}" type="datetimeFigureOut">
              <a:rPr lang="ru-RU" smtClean="0"/>
              <a:t>13.05.2023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CB65-DCDB-4F23-BEDE-53EF326B02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44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7320-7363-4CD3-9238-FC8CFDF18DDB}" type="datetimeFigureOut">
              <a:rPr lang="ru-RU" smtClean="0"/>
              <a:t>13.05.2023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CB65-DCDB-4F23-BEDE-53EF326B02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573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7320-7363-4CD3-9238-FC8CFDF18DDB}" type="datetimeFigureOut">
              <a:rPr lang="ru-RU" smtClean="0"/>
              <a:t>13.05.2023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CB65-DCDB-4F23-BEDE-53EF326B02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221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77320-7363-4CD3-9238-FC8CFDF18DDB}" type="datetimeFigureOut">
              <a:rPr lang="ru-RU" smtClean="0"/>
              <a:t>13.05.2023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ACB65-DCDB-4F23-BEDE-53EF326B02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294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77320-7363-4CD3-9238-FC8CFDF18DDB}" type="datetimeFigureOut">
              <a:rPr lang="ru-RU" smtClean="0"/>
              <a:t>13.05.2023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ACB65-DCDB-4F23-BEDE-53EF326B02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418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slide" Target="slide7.xml"/><Relationship Id="rId4" Type="http://schemas.openxmlformats.org/officeDocument/2006/relationships/slide" Target="slide4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1.wallpaperflare.com/preview/501/345/244/paper-minimalism-reading-bookma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38" y="7937"/>
            <a:ext cx="9148937" cy="607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75182" y="2444013"/>
            <a:ext cx="6896375" cy="1200329"/>
          </a:xfrm>
          <a:prstGeom prst="rect">
            <a:avLst/>
          </a:prstGeom>
          <a:solidFill>
            <a:srgbClr val="FFFFFF">
              <a:alpha val="60000"/>
            </a:srgbClr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Читайте</a:t>
            </a:r>
            <a:r>
              <a:rPr lang="ru-RU" sz="7200" dirty="0" smtClean="0"/>
              <a:t> </a:t>
            </a:r>
            <a:r>
              <a:rPr lang="ru-RU" sz="7200" b="1" dirty="0" smtClean="0">
                <a:solidFill>
                  <a:srgbClr val="C00000"/>
                </a:solidFill>
              </a:rPr>
              <a:t>лучшее</a:t>
            </a:r>
            <a:r>
              <a:rPr lang="ru-RU" sz="7200" dirty="0" smtClean="0"/>
              <a:t> 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с нами</a:t>
            </a:r>
            <a:endParaRPr lang="ru-RU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2586" y="2087158"/>
            <a:ext cx="4559261" cy="369332"/>
          </a:xfrm>
          <a:prstGeom prst="rect">
            <a:avLst/>
          </a:prstGeom>
          <a:solidFill>
            <a:srgbClr val="FFFFFF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Книги от классики до современности</a:t>
            </a:r>
            <a:endParaRPr lang="ru-RU" b="1" dirty="0">
              <a:solidFill>
                <a:srgbClr val="C0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-1178521" y="1917881"/>
            <a:ext cx="3905236" cy="707886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Библиотека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</a:p>
          <a:p>
            <a:r>
              <a:rPr lang="ru-RU" sz="1600" b="1" u="sng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Полесского государственного университета</a:t>
            </a:r>
            <a:endParaRPr lang="ru-RU" sz="1600" b="1" u="sng" dirty="0">
              <a:solidFill>
                <a:schemeClr val="accent5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0" name="AutoShape 4" descr="https://svgsilh.com/svg/2028349.svg"/>
          <p:cNvSpPr>
            <a:spLocks noChangeAspect="1" noChangeArrowheads="1"/>
          </p:cNvSpPr>
          <p:nvPr/>
        </p:nvSpPr>
        <p:spPr bwMode="auto">
          <a:xfrm>
            <a:off x="3242846" y="5078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6" descr="https://svgsilh.com/svg/2028349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843808" y="332499"/>
            <a:ext cx="6113984" cy="1323439"/>
          </a:xfrm>
          <a:prstGeom prst="rect">
            <a:avLst/>
          </a:prstGeom>
          <a:solidFill>
            <a:srgbClr val="FFFFFF">
              <a:alpha val="74902"/>
            </a:srgb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Книги – это двери, что выводят тебя из четырех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стен. </a:t>
            </a:r>
          </a:p>
          <a:p>
            <a:pPr algn="r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Они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учат тебя, воспитывают, с ними ты путешествуешь, </a:t>
            </a:r>
            <a:endParaRPr lang="ru-RU" sz="1600" b="1" dirty="0" smtClean="0">
              <a:solidFill>
                <a:schemeClr val="accent5">
                  <a:lumMod val="50000"/>
                </a:schemeClr>
              </a:solidFill>
              <a:latin typeface="Batang" pitchFamily="18" charset="-127"/>
              <a:ea typeface="Batang" pitchFamily="18" charset="-127"/>
            </a:endParaRPr>
          </a:p>
          <a:p>
            <a:pPr algn="r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мечтаешь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, воображаешь, проживаешь другие жизни, </a:t>
            </a:r>
            <a:endParaRPr lang="ru-RU" sz="1600" b="1" dirty="0" smtClean="0">
              <a:solidFill>
                <a:schemeClr val="accent5">
                  <a:lumMod val="50000"/>
                </a:schemeClr>
              </a:solidFill>
              <a:latin typeface="Batang" pitchFamily="18" charset="-127"/>
              <a:ea typeface="Batang" pitchFamily="18" charset="-127"/>
            </a:endParaRPr>
          </a:p>
          <a:p>
            <a:pPr algn="r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а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свою умножаешь в тысячу раз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.</a:t>
            </a:r>
          </a:p>
          <a:p>
            <a:pPr algn="ctr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                                                              </a:t>
            </a:r>
            <a:r>
              <a:rPr lang="ru-RU" sz="1600" i="1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Batang" pitchFamily="18" charset="-127"/>
              </a:rPr>
              <a:t>А</a:t>
            </a:r>
            <a:r>
              <a:rPr lang="ru-RU" sz="1600" i="1" dirty="0">
                <a:solidFill>
                  <a:schemeClr val="accent5">
                    <a:lumMod val="50000"/>
                  </a:schemeClr>
                </a:solidFill>
                <a:latin typeface="+mj-lt"/>
                <a:ea typeface="Batang" pitchFamily="18" charset="-127"/>
              </a:rPr>
              <a:t>. </a:t>
            </a:r>
            <a:r>
              <a:rPr lang="ru-RU" sz="1600" i="1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Batang" pitchFamily="18" charset="-127"/>
              </a:rPr>
              <a:t>Перес-</a:t>
            </a:r>
            <a:r>
              <a:rPr lang="ru-RU" sz="1600" i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  <a:ea typeface="Batang" pitchFamily="18" charset="-127"/>
              </a:rPr>
              <a:t>Реверте</a:t>
            </a:r>
            <a:endParaRPr lang="ru-RU" sz="1600" i="1" dirty="0">
              <a:solidFill>
                <a:schemeClr val="accent5">
                  <a:lumMod val="50000"/>
                </a:schemeClr>
              </a:solidFill>
              <a:latin typeface="+mj-lt"/>
              <a:ea typeface="Batang" pitchFamily="18" charset="-127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72586" y="1462921"/>
            <a:ext cx="3950120" cy="584775"/>
          </a:xfrm>
          <a:prstGeom prst="rect">
            <a:avLst/>
          </a:prstGeom>
          <a:solidFill>
            <a:srgbClr val="FFFFFF">
              <a:alpha val="74902"/>
            </a:srgb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pPr lvl="0"/>
            <a:r>
              <a:rPr lang="ru-RU" sz="3200" b="1" u="sng" dirty="0">
                <a:solidFill>
                  <a:srgbClr val="4BACC6">
                    <a:lumMod val="50000"/>
                  </a:srgbClr>
                </a:solidFill>
                <a:latin typeface="Comic Sans MS" pitchFamily="66" charset="0"/>
              </a:rPr>
              <a:t>Литературный гид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46813" y="4051446"/>
            <a:ext cx="7153112" cy="2339102"/>
          </a:xfrm>
          <a:prstGeom prst="rect">
            <a:avLst/>
          </a:prstGeom>
          <a:solidFill>
            <a:srgbClr val="FFFFFF"/>
          </a:solidFill>
          <a:ln w="127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Уважаемые пользователи библиотеки! </a:t>
            </a: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Многие из нас любят провести досуг с интересной книгой. </a:t>
            </a: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Но как выбрать из моря издающейся литературы то произведение,</a:t>
            </a: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 что придется вам по душе? Для тех, кто любит </a:t>
            </a: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почитать хорошие книги или, наконец-то, хочет приобщиться </a:t>
            </a: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к этому увлекательному занятию, мы реализуем проект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«Читайте лучшее с нами: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книги от классики до современности»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в рамках которого ежемесячно будем знакомить вас с лучшими </a:t>
            </a: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книгами различной тематики из фонда нашей библиотеки.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81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692696"/>
            <a:ext cx="7632848" cy="31700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0066"/>
                </a:solidFill>
              </a:rPr>
              <a:t>5 книг о </a:t>
            </a:r>
            <a:r>
              <a:rPr lang="ru-RU" sz="2000" b="1" dirty="0" smtClean="0">
                <a:solidFill>
                  <a:srgbClr val="000066"/>
                </a:solidFill>
              </a:rPr>
              <a:t>семье</a:t>
            </a:r>
            <a:endParaRPr lang="ru-RU" sz="2000" b="1" dirty="0">
              <a:solidFill>
                <a:srgbClr val="000066"/>
              </a:solidFill>
            </a:endParaRPr>
          </a:p>
          <a:p>
            <a:pPr algn="ctr"/>
            <a:r>
              <a:rPr lang="ru-RU" dirty="0">
                <a:latin typeface="Arial Narrow" pitchFamily="34" charset="0"/>
              </a:rPr>
              <a:t>Семья – это одна из главных ценностей в </a:t>
            </a:r>
            <a:r>
              <a:rPr lang="ru-RU" dirty="0" smtClean="0">
                <a:latin typeface="Arial Narrow" pitchFamily="34" charset="0"/>
              </a:rPr>
              <a:t>нашей жизни. </a:t>
            </a:r>
          </a:p>
          <a:p>
            <a:pPr algn="ctr"/>
            <a:r>
              <a:rPr lang="ru-RU" dirty="0" smtClean="0">
                <a:latin typeface="Arial Narrow" pitchFamily="34" charset="0"/>
              </a:rPr>
              <a:t>Семьи </a:t>
            </a:r>
            <a:r>
              <a:rPr lang="ru-RU" dirty="0">
                <a:latin typeface="Arial Narrow" pitchFamily="34" charset="0"/>
              </a:rPr>
              <a:t>бывают разные</a:t>
            </a:r>
            <a:r>
              <a:rPr lang="ru-RU" dirty="0" smtClean="0">
                <a:latin typeface="Arial Narrow" pitchFamily="34" charset="0"/>
              </a:rPr>
              <a:t>, </a:t>
            </a:r>
            <a:r>
              <a:rPr lang="ru-RU" dirty="0">
                <a:latin typeface="Arial Narrow" pitchFamily="34" charset="0"/>
              </a:rPr>
              <a:t>и для </a:t>
            </a:r>
            <a:r>
              <a:rPr lang="ru-RU" dirty="0" smtClean="0">
                <a:latin typeface="Arial Narrow" pitchFamily="34" charset="0"/>
              </a:rPr>
              <a:t>каждого – </a:t>
            </a:r>
            <a:r>
              <a:rPr lang="ru-RU" dirty="0">
                <a:latin typeface="Arial Narrow" pitchFamily="34" charset="0"/>
              </a:rPr>
              <a:t>это что-то своё, особенное. Каждая семья уникальна, в каждой – свои традиции и правила, боли и радости. Какой бы ни была ваша, важно, чтобы в ней царили любовь, взаимопонимание и уважение друг к другу. Построить такую семью – настоящее искусство, требующее опыта, мудрости и хорошего примера перед глазами. </a:t>
            </a:r>
            <a:r>
              <a:rPr lang="ru-RU" dirty="0" smtClean="0">
                <a:latin typeface="Arial Narrow" pitchFamily="34" charset="0"/>
              </a:rPr>
              <a:t>А еще, всегда </a:t>
            </a:r>
            <a:r>
              <a:rPr lang="ru-RU" dirty="0">
                <a:latin typeface="Arial Narrow" pitchFamily="34" charset="0"/>
              </a:rPr>
              <a:t>интересно заглянуть в чужую семейную жизнь и благодаря этому понять что-то про свою </a:t>
            </a:r>
            <a:r>
              <a:rPr lang="ru-RU" dirty="0" smtClean="0">
                <a:latin typeface="Arial Narrow" pitchFamily="34" charset="0"/>
              </a:rPr>
              <a:t>собственную.</a:t>
            </a:r>
          </a:p>
          <a:p>
            <a:pPr algn="ctr"/>
            <a:r>
              <a:rPr lang="ru-RU" dirty="0">
                <a:latin typeface="Arial Narrow" pitchFamily="34" charset="0"/>
              </a:rPr>
              <a:t>Предлагаем </a:t>
            </a:r>
            <a:r>
              <a:rPr lang="ru-RU" dirty="0" smtClean="0">
                <a:latin typeface="Arial Narrow" pitchFamily="34" charset="0"/>
              </a:rPr>
              <a:t>вам несколько увлекательных произведений, </a:t>
            </a:r>
            <a:r>
              <a:rPr lang="ru-RU" dirty="0">
                <a:latin typeface="Arial Narrow" pitchFamily="34" charset="0"/>
              </a:rPr>
              <a:t>которые помогут </a:t>
            </a:r>
            <a:r>
              <a:rPr lang="ru-RU" dirty="0" smtClean="0">
                <a:latin typeface="Arial Narrow" pitchFamily="34" charset="0"/>
              </a:rPr>
              <a:t>ответить </a:t>
            </a:r>
            <a:r>
              <a:rPr lang="ru-RU" dirty="0">
                <a:latin typeface="Arial Narrow" pitchFamily="34" charset="0"/>
              </a:rPr>
              <a:t>на самые сложные вопросы о любви, семье, родителях и </a:t>
            </a:r>
            <a:r>
              <a:rPr lang="ru-RU" dirty="0" smtClean="0">
                <a:latin typeface="Arial Narrow" pitchFamily="34" charset="0"/>
              </a:rPr>
              <a:t>детях, </a:t>
            </a:r>
            <a:r>
              <a:rPr lang="ru-RU" dirty="0">
                <a:latin typeface="Arial Narrow" pitchFamily="34" charset="0"/>
              </a:rPr>
              <a:t>найти выход из самых непростых внутрисемейных конфликтов и ситуаций</a:t>
            </a:r>
            <a:r>
              <a:rPr lang="ru-RU" dirty="0" smtClean="0">
                <a:latin typeface="Arial Narrow" pitchFamily="34" charset="0"/>
              </a:rPr>
              <a:t>.</a:t>
            </a:r>
            <a:endParaRPr lang="ru-RU" dirty="0">
              <a:latin typeface="Arial Narrow" pitchFamily="34" charset="0"/>
            </a:endParaRPr>
          </a:p>
        </p:txBody>
      </p:sp>
      <p:pic>
        <p:nvPicPr>
          <p:cNvPr id="409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005065"/>
            <a:ext cx="1638283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019818"/>
            <a:ext cx="1616079" cy="259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813" y="4005064"/>
            <a:ext cx="1724374" cy="2592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005063"/>
            <a:ext cx="1642734" cy="2577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399" y="4005062"/>
            <a:ext cx="1675022" cy="2577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99719" y="188640"/>
            <a:ext cx="772426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solidFill>
                  <a:srgbClr val="660066"/>
                </a:solidFill>
                <a:latin typeface="Comic Sans MS" pitchFamily="66" charset="0"/>
              </a:rPr>
              <a:t>«Величайшие моменты в жизни связаны не с эгоистичными достижениями, а с тем, что мы делаем для людей, которых любим и уважаем».</a:t>
            </a:r>
          </a:p>
          <a:p>
            <a:pPr algn="r"/>
            <a:r>
              <a:rPr lang="ru-RU" sz="1400" dirty="0">
                <a:solidFill>
                  <a:srgbClr val="660066"/>
                </a:solidFill>
                <a:latin typeface="Comic Sans MS" pitchFamily="66" charset="0"/>
              </a:rPr>
              <a:t>Уолт Дисней</a:t>
            </a:r>
          </a:p>
        </p:txBody>
      </p:sp>
    </p:spTree>
    <p:extLst>
      <p:ext uri="{BB962C8B-B14F-4D97-AF65-F5344CB8AC3E}">
        <p14:creationId xmlns:p14="http://schemas.microsoft.com/office/powerpoint/2010/main" val="279508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31840" y="1268760"/>
            <a:ext cx="5616624" cy="954107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Arial Narrow" pitchFamily="34" charset="0"/>
              </a:rPr>
              <a:t>      </a:t>
            </a:r>
            <a:r>
              <a:rPr lang="ru-RU" sz="2000" b="1" dirty="0" smtClean="0">
                <a:solidFill>
                  <a:srgbClr val="000066"/>
                </a:solidFill>
                <a:latin typeface="Arial Narrow" pitchFamily="34" charset="0"/>
              </a:rPr>
              <a:t>Голсуорси</a:t>
            </a:r>
            <a:r>
              <a:rPr lang="ru-RU" sz="2000" b="1" dirty="0">
                <a:solidFill>
                  <a:srgbClr val="000066"/>
                </a:solidFill>
                <a:latin typeface="Arial Narrow" pitchFamily="34" charset="0"/>
              </a:rPr>
              <a:t>, Джон. </a:t>
            </a:r>
            <a:r>
              <a:rPr lang="ru-RU" sz="2000" b="1" dirty="0" smtClean="0">
                <a:solidFill>
                  <a:srgbClr val="000066"/>
                </a:solidFill>
                <a:latin typeface="Arial Narrow" pitchFamily="34" charset="0"/>
              </a:rPr>
              <a:t>Сага </a:t>
            </a:r>
            <a:r>
              <a:rPr lang="ru-RU" sz="2000" b="1" dirty="0">
                <a:solidFill>
                  <a:srgbClr val="000066"/>
                </a:solidFill>
                <a:latin typeface="Arial Narrow" pitchFamily="34" charset="0"/>
              </a:rPr>
              <a:t>о </a:t>
            </a:r>
            <a:r>
              <a:rPr lang="ru-RU" sz="2000" b="1" dirty="0" smtClean="0">
                <a:solidFill>
                  <a:srgbClr val="000066"/>
                </a:solidFill>
                <a:latin typeface="Arial Narrow" pitchFamily="34" charset="0"/>
              </a:rPr>
              <a:t>Форсайтах</a:t>
            </a:r>
            <a:r>
              <a:rPr lang="ru-RU" sz="2000" dirty="0" smtClean="0">
                <a:solidFill>
                  <a:srgbClr val="000066"/>
                </a:solidFill>
                <a:latin typeface="Arial Narrow" pitchFamily="34" charset="0"/>
              </a:rPr>
              <a:t>.Т.2 </a:t>
            </a:r>
            <a:r>
              <a:rPr lang="ru-RU" dirty="0" smtClean="0">
                <a:latin typeface="Arial Narrow" pitchFamily="34" charset="0"/>
              </a:rPr>
              <a:t>/ </a:t>
            </a:r>
            <a:r>
              <a:rPr lang="ru-RU" dirty="0">
                <a:latin typeface="Arial Narrow" pitchFamily="34" charset="0"/>
              </a:rPr>
              <a:t>пер. с англ. - М. : </a:t>
            </a:r>
            <a:r>
              <a:rPr lang="ru-RU" dirty="0" err="1">
                <a:latin typeface="Arial Narrow" pitchFamily="34" charset="0"/>
              </a:rPr>
              <a:t>Эксмо</a:t>
            </a:r>
            <a:r>
              <a:rPr lang="ru-RU" dirty="0">
                <a:latin typeface="Arial Narrow" pitchFamily="34" charset="0"/>
              </a:rPr>
              <a:t>, 2004. - 846 с. : ил. - (Библиотека всемирной литературы</a:t>
            </a:r>
            <a:r>
              <a:rPr lang="ru-RU" dirty="0" smtClean="0">
                <a:latin typeface="Arial Narrow" pitchFamily="34" charset="0"/>
              </a:rPr>
              <a:t>).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2338054"/>
            <a:ext cx="501984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Arial Narrow" pitchFamily="34" charset="0"/>
              </a:rPr>
              <a:t>      "</a:t>
            </a:r>
            <a:r>
              <a:rPr lang="ru-RU" sz="1400" dirty="0">
                <a:latin typeface="Arial Narrow" pitchFamily="34" charset="0"/>
              </a:rPr>
              <a:t>Сагу о Форсайтах" Голсуорси писал более 15 </a:t>
            </a:r>
            <a:r>
              <a:rPr lang="ru-RU" sz="1400" dirty="0" smtClean="0">
                <a:latin typeface="Arial Narrow" pitchFamily="34" charset="0"/>
              </a:rPr>
              <a:t>лет</a:t>
            </a:r>
            <a:r>
              <a:rPr lang="ru-RU" sz="1400" dirty="0">
                <a:latin typeface="Arial Narrow" pitchFamily="34" charset="0"/>
              </a:rPr>
              <a:t>. </a:t>
            </a:r>
            <a:r>
              <a:rPr lang="ru-RU" sz="1400" dirty="0" smtClean="0">
                <a:latin typeface="Arial Narrow" pitchFamily="34" charset="0"/>
              </a:rPr>
              <a:t>Вот уже </a:t>
            </a:r>
            <a:r>
              <a:rPr lang="ru-RU" sz="1400" dirty="0">
                <a:latin typeface="Arial Narrow" pitchFamily="34" charset="0"/>
              </a:rPr>
              <a:t>век </a:t>
            </a:r>
            <a:r>
              <a:rPr lang="ru-RU" sz="1400" dirty="0" smtClean="0">
                <a:latin typeface="Arial Narrow" pitchFamily="34" charset="0"/>
              </a:rPr>
              <a:t>она остается </a:t>
            </a:r>
            <a:r>
              <a:rPr lang="ru-RU" sz="1400" dirty="0">
                <a:latin typeface="Arial Narrow" pitchFamily="34" charset="0"/>
              </a:rPr>
              <a:t>одной из самых популярных и экранизируемых книг в </a:t>
            </a:r>
            <a:r>
              <a:rPr lang="ru-RU" sz="1400" dirty="0" smtClean="0">
                <a:latin typeface="Arial Narrow" pitchFamily="34" charset="0"/>
              </a:rPr>
              <a:t>мире. Эта </a:t>
            </a:r>
            <a:r>
              <a:rPr lang="ru-RU" sz="1400" dirty="0">
                <a:latin typeface="Arial Narrow" pitchFamily="34" charset="0"/>
              </a:rPr>
              <a:t>эпическая семейная сага, с одной стороны, поднимает острые социальные вопросы, а с другой — рассказывает о судьбах людей, чьи жизненные </a:t>
            </a:r>
            <a:r>
              <a:rPr lang="ru-RU" sz="1400" dirty="0" smtClean="0">
                <a:latin typeface="Arial Narrow" pitchFamily="34" charset="0"/>
              </a:rPr>
              <a:t>перипетии </a:t>
            </a:r>
            <a:r>
              <a:rPr lang="ru-RU" sz="1400" dirty="0">
                <a:latin typeface="Arial Narrow" pitchFamily="34" charset="0"/>
              </a:rPr>
              <a:t>не оставят никого </a:t>
            </a:r>
            <a:r>
              <a:rPr lang="ru-RU" sz="1400" dirty="0" smtClean="0">
                <a:latin typeface="Arial Narrow" pitchFamily="34" charset="0"/>
              </a:rPr>
              <a:t>равнодушным. За </a:t>
            </a:r>
            <a:r>
              <a:rPr lang="ru-RU" sz="1400" dirty="0">
                <a:latin typeface="Arial Narrow" pitchFamily="34" charset="0"/>
              </a:rPr>
              <a:t>внешним успехом влиятельных чопорных Форсайтов, представителей верхушки английской буржуазии, сдержанно обсуждающих дивиденды и курсы акций, открывается безумие страсти, семейная вражда, безнадежная любовь и боль </a:t>
            </a:r>
            <a:r>
              <a:rPr lang="ru-RU" sz="1400" dirty="0" smtClean="0">
                <a:latin typeface="Arial Narrow" pitchFamily="34" charset="0"/>
              </a:rPr>
              <a:t>одиночества… Яркие </a:t>
            </a:r>
            <a:r>
              <a:rPr lang="ru-RU" sz="1400" dirty="0">
                <a:latin typeface="Arial Narrow" pitchFamily="34" charset="0"/>
              </a:rPr>
              <a:t>характеры, неожиданные сюжетные повороты, любовь и страсть, сметающие все на своем пути, сплетни, козни, интриги, тайны, — вот основа успеха этой никогда не устаревающей книги</a:t>
            </a:r>
            <a:r>
              <a:rPr lang="ru-RU" sz="1400" dirty="0" smtClean="0">
                <a:latin typeface="Arial Narrow" pitchFamily="34" charset="0"/>
              </a:rPr>
              <a:t>.</a:t>
            </a:r>
          </a:p>
          <a:p>
            <a:pPr algn="just"/>
            <a:r>
              <a:rPr lang="ru-RU" sz="1400" dirty="0" smtClean="0">
                <a:latin typeface="Arial Narrow" pitchFamily="34" charset="0"/>
              </a:rPr>
              <a:t>      «</a:t>
            </a:r>
            <a:r>
              <a:rPr lang="ru-RU" sz="1400" dirty="0">
                <a:latin typeface="Arial Narrow" pitchFamily="34" charset="0"/>
              </a:rPr>
              <a:t>За высокое искусство повествования, вершиной которого является "Сага о Форсайтах"», классик английской литературы Джон Голсуорси </a:t>
            </a:r>
            <a:r>
              <a:rPr lang="ru-RU" sz="1400" dirty="0" smtClean="0">
                <a:latin typeface="Arial Narrow" pitchFamily="34" charset="0"/>
              </a:rPr>
              <a:t>в 1932 году стал </a:t>
            </a:r>
            <a:r>
              <a:rPr lang="ru-RU" sz="1400" dirty="0">
                <a:latin typeface="Arial Narrow" pitchFamily="34" charset="0"/>
              </a:rPr>
              <a:t>лауреатом Нобелевской </a:t>
            </a:r>
            <a:r>
              <a:rPr lang="ru-RU" sz="1400" dirty="0" smtClean="0">
                <a:latin typeface="Arial Narrow" pitchFamily="34" charset="0"/>
              </a:rPr>
              <a:t>премии.</a:t>
            </a:r>
            <a:endParaRPr lang="ru-RU" sz="1400" dirty="0">
              <a:latin typeface="Arial Narrow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66919" y="5687169"/>
            <a:ext cx="6984776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0066"/>
                </a:solidFill>
                <a:latin typeface="Comic Sans MS" pitchFamily="66" charset="0"/>
              </a:rPr>
              <a:t>«Если </a:t>
            </a:r>
            <a:r>
              <a:rPr lang="ru-RU" sz="1600" dirty="0">
                <a:solidFill>
                  <a:srgbClr val="000066"/>
                </a:solidFill>
                <a:latin typeface="Comic Sans MS" pitchFamily="66" charset="0"/>
              </a:rPr>
              <a:t>в браке физическое влечение у одной из сторон отсутствует, то ни жалость, ни рассудок, ни чувство долга не превозмогут отвращения, </a:t>
            </a:r>
            <a:r>
              <a:rPr lang="ru-RU" sz="1600" dirty="0" smtClean="0">
                <a:solidFill>
                  <a:srgbClr val="000066"/>
                </a:solidFill>
                <a:latin typeface="Comic Sans MS" pitchFamily="66" charset="0"/>
              </a:rPr>
              <a:t>заложенного в человеке самой природой».</a:t>
            </a:r>
          </a:p>
          <a:p>
            <a:pPr algn="r"/>
            <a:r>
              <a:rPr lang="ru-RU" sz="1400" dirty="0" smtClean="0">
                <a:solidFill>
                  <a:srgbClr val="000066"/>
                </a:solidFill>
                <a:latin typeface="Comic Sans MS" pitchFamily="66" charset="0"/>
              </a:rPr>
              <a:t>Джон Голсуорси</a:t>
            </a:r>
            <a:endParaRPr lang="ru-RU" sz="140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23096" y="188640"/>
            <a:ext cx="5688632" cy="954107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Arial Narrow" pitchFamily="34" charset="0"/>
              </a:rPr>
              <a:t>      </a:t>
            </a:r>
            <a:r>
              <a:rPr lang="ru-RU" sz="2000" b="1" dirty="0" smtClean="0">
                <a:solidFill>
                  <a:srgbClr val="000066"/>
                </a:solidFill>
                <a:latin typeface="Arial Narrow" pitchFamily="34" charset="0"/>
              </a:rPr>
              <a:t>Голсуорси</a:t>
            </a:r>
            <a:r>
              <a:rPr lang="ru-RU" sz="2000" b="1" dirty="0">
                <a:solidFill>
                  <a:srgbClr val="000066"/>
                </a:solidFill>
                <a:latin typeface="Arial Narrow" pitchFamily="34" charset="0"/>
              </a:rPr>
              <a:t>, Джон. </a:t>
            </a:r>
            <a:r>
              <a:rPr lang="ru-RU" sz="2000" b="1" dirty="0" smtClean="0">
                <a:solidFill>
                  <a:srgbClr val="000066"/>
                </a:solidFill>
                <a:latin typeface="Arial Narrow" pitchFamily="34" charset="0"/>
              </a:rPr>
              <a:t>Сага </a:t>
            </a:r>
            <a:r>
              <a:rPr lang="ru-RU" sz="2000" b="1" dirty="0">
                <a:solidFill>
                  <a:srgbClr val="000066"/>
                </a:solidFill>
                <a:latin typeface="Arial Narrow" pitchFamily="34" charset="0"/>
              </a:rPr>
              <a:t>о </a:t>
            </a:r>
            <a:r>
              <a:rPr lang="ru-RU" sz="2000" b="1" dirty="0" smtClean="0">
                <a:solidFill>
                  <a:srgbClr val="000066"/>
                </a:solidFill>
                <a:latin typeface="Arial Narrow" pitchFamily="34" charset="0"/>
              </a:rPr>
              <a:t>Форсайтах</a:t>
            </a:r>
            <a:r>
              <a:rPr lang="ru-RU" dirty="0" smtClean="0">
                <a:latin typeface="Arial Narrow" pitchFamily="34" charset="0"/>
              </a:rPr>
              <a:t>. </a:t>
            </a:r>
            <a:r>
              <a:rPr lang="ru-RU" dirty="0">
                <a:latin typeface="Arial Narrow" pitchFamily="34" charset="0"/>
              </a:rPr>
              <a:t>Т.1 / пер. с англ. - М. : </a:t>
            </a:r>
            <a:r>
              <a:rPr lang="ru-RU" dirty="0" err="1">
                <a:latin typeface="Arial Narrow" pitchFamily="34" charset="0"/>
              </a:rPr>
              <a:t>Эксмо</a:t>
            </a:r>
            <a:r>
              <a:rPr lang="ru-RU" dirty="0">
                <a:latin typeface="Arial Narrow" pitchFamily="34" charset="0"/>
              </a:rPr>
              <a:t>, 2004. - 958 с. : ил. - (Библиотека всемирной литературы).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1960213" cy="3097137"/>
          </a:xfrm>
          <a:prstGeom prst="rect">
            <a:avLst/>
          </a:prstGeom>
          <a:noFill/>
          <a:ln w="19050">
            <a:solidFill>
              <a:srgbClr val="00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564904"/>
            <a:ext cx="1952790" cy="309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696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94538" y="548680"/>
            <a:ext cx="5328592" cy="677108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Arial Narrow" pitchFamily="34" charset="0"/>
              </a:rPr>
              <a:t>      </a:t>
            </a:r>
            <a:r>
              <a:rPr lang="ru-RU" sz="2000" b="1" dirty="0" err="1" smtClean="0">
                <a:solidFill>
                  <a:srgbClr val="000066"/>
                </a:solidFill>
                <a:latin typeface="Arial Narrow" pitchFamily="34" charset="0"/>
              </a:rPr>
              <a:t>Кронин</a:t>
            </a:r>
            <a:r>
              <a:rPr lang="ru-RU" sz="2000" b="1" dirty="0">
                <a:solidFill>
                  <a:srgbClr val="000066"/>
                </a:solidFill>
                <a:latin typeface="Arial Narrow" pitchFamily="34" charset="0"/>
              </a:rPr>
              <a:t>, </a:t>
            </a:r>
            <a:r>
              <a:rPr lang="ru-RU" sz="2000" b="1" dirty="0" smtClean="0">
                <a:solidFill>
                  <a:srgbClr val="000066"/>
                </a:solidFill>
                <a:latin typeface="Arial Narrow" pitchFamily="34" charset="0"/>
              </a:rPr>
              <a:t>А. Дж. Замок </a:t>
            </a:r>
            <a:r>
              <a:rPr lang="ru-RU" sz="2000" b="1" dirty="0" err="1">
                <a:solidFill>
                  <a:srgbClr val="000066"/>
                </a:solidFill>
                <a:latin typeface="Arial Narrow" pitchFamily="34" charset="0"/>
              </a:rPr>
              <a:t>Броуди</a:t>
            </a:r>
            <a:r>
              <a:rPr lang="ru-RU" sz="2000" b="1" dirty="0">
                <a:solidFill>
                  <a:srgbClr val="000066"/>
                </a:solidFill>
                <a:latin typeface="Arial Narrow" pitchFamily="34" charset="0"/>
              </a:rPr>
              <a:t> </a:t>
            </a:r>
            <a:r>
              <a:rPr lang="ru-RU" dirty="0" smtClean="0">
                <a:latin typeface="Arial Narrow" pitchFamily="34" charset="0"/>
              </a:rPr>
              <a:t>: </a:t>
            </a:r>
            <a:r>
              <a:rPr lang="ru-RU" dirty="0">
                <a:latin typeface="Arial Narrow" pitchFamily="34" charset="0"/>
              </a:rPr>
              <a:t>роман / А. Дж. </a:t>
            </a:r>
            <a:r>
              <a:rPr lang="ru-RU" dirty="0" err="1">
                <a:latin typeface="Arial Narrow" pitchFamily="34" charset="0"/>
              </a:rPr>
              <a:t>Кронин</a:t>
            </a:r>
            <a:r>
              <a:rPr lang="ru-RU" dirty="0">
                <a:latin typeface="Arial Narrow" pitchFamily="34" charset="0"/>
              </a:rPr>
              <a:t> ; пер. с англ. М. </a:t>
            </a:r>
            <a:r>
              <a:rPr lang="ru-RU" dirty="0" err="1">
                <a:latin typeface="Arial Narrow" pitchFamily="34" charset="0"/>
              </a:rPr>
              <a:t>Абкина</a:t>
            </a:r>
            <a:r>
              <a:rPr lang="ru-RU" dirty="0">
                <a:latin typeface="Arial Narrow" pitchFamily="34" charset="0"/>
              </a:rPr>
              <a:t>. - М. : КРОМ, 1994. - 576 с.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47864" y="1772816"/>
            <a:ext cx="506208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Arial Narrow" pitchFamily="34" charset="0"/>
              </a:rPr>
              <a:t>      Это самый </a:t>
            </a:r>
            <a:r>
              <a:rPr lang="ru-RU" sz="1400" dirty="0">
                <a:latin typeface="Arial Narrow" pitchFamily="34" charset="0"/>
              </a:rPr>
              <a:t>популярный роман знаменитого </a:t>
            </a:r>
            <a:r>
              <a:rPr lang="ru-RU" sz="1400" dirty="0" smtClean="0">
                <a:latin typeface="Arial Narrow" pitchFamily="34" charset="0"/>
              </a:rPr>
              <a:t>прозаика. Многим </a:t>
            </a:r>
            <a:r>
              <a:rPr lang="ru-RU" sz="1400" dirty="0">
                <a:latin typeface="Arial Narrow" pitchFamily="34" charset="0"/>
              </a:rPr>
              <a:t>известна английская пословица «Мой дом — моя крепость</a:t>
            </a:r>
            <a:r>
              <a:rPr lang="ru-RU" sz="1400" dirty="0" smtClean="0">
                <a:latin typeface="Arial Narrow" pitchFamily="34" charset="0"/>
              </a:rPr>
              <a:t>». Поэтому </a:t>
            </a:r>
            <a:r>
              <a:rPr lang="ru-RU" sz="1400" dirty="0">
                <a:latin typeface="Arial Narrow" pitchFamily="34" charset="0"/>
              </a:rPr>
              <a:t>узнать тайны английского дома, увидеть «невидимые миру слезы» мало кому удается</a:t>
            </a:r>
            <a:r>
              <a:rPr lang="ru-RU" sz="1400" dirty="0" smtClean="0">
                <a:latin typeface="Arial Narrow" pitchFamily="34" charset="0"/>
              </a:rPr>
              <a:t>. Дом </a:t>
            </a:r>
            <a:r>
              <a:rPr lang="ru-RU" sz="1400" dirty="0">
                <a:latin typeface="Arial Narrow" pitchFamily="34" charset="0"/>
              </a:rPr>
              <a:t>Джеймса </a:t>
            </a:r>
            <a:r>
              <a:rPr lang="ru-RU" sz="1400" dirty="0" err="1">
                <a:latin typeface="Arial Narrow" pitchFamily="34" charset="0"/>
              </a:rPr>
              <a:t>Броуди</a:t>
            </a:r>
            <a:r>
              <a:rPr lang="ru-RU" sz="1400" dirty="0">
                <a:latin typeface="Arial Narrow" pitchFamily="34" charset="0"/>
              </a:rPr>
              <a:t> стал не крепостью, а превратился для членов его семьи в настоящую тюрьму. Из нее вырывается старшая дочь Мэри, уезжает сын </a:t>
            </a:r>
            <a:r>
              <a:rPr lang="ru-RU" sz="1400" dirty="0" err="1">
                <a:latin typeface="Arial Narrow" pitchFamily="34" charset="0"/>
              </a:rPr>
              <a:t>Мэт</a:t>
            </a:r>
            <a:r>
              <a:rPr lang="ru-RU" sz="1400" dirty="0">
                <a:latin typeface="Arial Narrow" pitchFamily="34" charset="0"/>
              </a:rPr>
              <a:t>, а вот те, кто смиряется с самодурством и деспотизмом </a:t>
            </a:r>
            <a:r>
              <a:rPr lang="ru-RU" sz="1400" dirty="0" err="1">
                <a:latin typeface="Arial Narrow" pitchFamily="34" charset="0"/>
              </a:rPr>
              <a:t>Броуди</a:t>
            </a:r>
            <a:r>
              <a:rPr lang="ru-RU" sz="1400" dirty="0">
                <a:latin typeface="Arial Narrow" pitchFamily="34" charset="0"/>
              </a:rPr>
              <a:t> – его жена Маргарет и малышка </a:t>
            </a:r>
            <a:r>
              <a:rPr lang="ru-RU" sz="1400" dirty="0" err="1">
                <a:latin typeface="Arial Narrow" pitchFamily="34" charset="0"/>
              </a:rPr>
              <a:t>Несси</a:t>
            </a:r>
            <a:r>
              <a:rPr lang="ru-RU" sz="1400" dirty="0">
                <a:latin typeface="Arial Narrow" pitchFamily="34" charset="0"/>
              </a:rPr>
              <a:t> – обречены</a:t>
            </a:r>
            <a:r>
              <a:rPr lang="ru-RU" sz="1400" dirty="0" smtClean="0">
                <a:latin typeface="Arial Narrow" pitchFamily="34" charset="0"/>
              </a:rPr>
              <a:t>…</a:t>
            </a:r>
          </a:p>
          <a:p>
            <a:pPr algn="just"/>
            <a:r>
              <a:rPr lang="ru-RU" sz="1400" dirty="0" smtClean="0">
                <a:latin typeface="Arial Narrow" pitchFamily="34" charset="0"/>
              </a:rPr>
              <a:t>      Книга </a:t>
            </a:r>
            <a:r>
              <a:rPr lang="ru-RU" sz="1400" dirty="0">
                <a:latin typeface="Arial Narrow" pitchFamily="34" charset="0"/>
              </a:rPr>
              <a:t>о том, как высокомерие, гордыня и жажда контроля одного человека разрушают не только свою жизнь, но и жизнь окружающих . С одной стороны рассказанная история тяжёлая, жуткая и отвратительная, с другой - автор настолько умело её рассказывает, что оторваться просто невозможно.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5698123"/>
            <a:ext cx="59098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0066"/>
                </a:solidFill>
                <a:latin typeface="Comic Sans MS" pitchFamily="66" charset="0"/>
              </a:rPr>
              <a:t>«Люди </a:t>
            </a:r>
            <a:r>
              <a:rPr lang="ru-RU" sz="1600" dirty="0">
                <a:solidFill>
                  <a:srgbClr val="000066"/>
                </a:solidFill>
                <a:latin typeface="Comic Sans MS" pitchFamily="66" charset="0"/>
              </a:rPr>
              <a:t>всегда говорят плохо о том, кому они </a:t>
            </a:r>
            <a:r>
              <a:rPr lang="ru-RU" sz="1600" dirty="0" smtClean="0">
                <a:solidFill>
                  <a:srgbClr val="000066"/>
                </a:solidFill>
                <a:latin typeface="Comic Sans MS" pitchFamily="66" charset="0"/>
              </a:rPr>
              <a:t>завидуют».</a:t>
            </a:r>
          </a:p>
          <a:p>
            <a:r>
              <a:rPr lang="ru-RU" sz="1600" dirty="0">
                <a:solidFill>
                  <a:srgbClr val="000066"/>
                </a:solidFill>
                <a:latin typeface="Comic Sans MS" pitchFamily="66" charset="0"/>
              </a:rPr>
              <a:t> </a:t>
            </a:r>
            <a:r>
              <a:rPr lang="ru-RU" sz="1600" dirty="0" smtClean="0">
                <a:solidFill>
                  <a:srgbClr val="000066"/>
                </a:solidFill>
                <a:latin typeface="Comic Sans MS" pitchFamily="66" charset="0"/>
              </a:rPr>
              <a:t>                                                      </a:t>
            </a:r>
            <a:r>
              <a:rPr lang="ru-RU" sz="1400" dirty="0" err="1" smtClean="0">
                <a:solidFill>
                  <a:srgbClr val="000066"/>
                </a:solidFill>
                <a:latin typeface="Comic Sans MS" pitchFamily="66" charset="0"/>
              </a:rPr>
              <a:t>Арчибалд</a:t>
            </a:r>
            <a:r>
              <a:rPr lang="ru-RU" sz="1400" dirty="0" smtClean="0">
                <a:solidFill>
                  <a:srgbClr val="000066"/>
                </a:solidFill>
                <a:latin typeface="Comic Sans MS" pitchFamily="66" charset="0"/>
              </a:rPr>
              <a:t> </a:t>
            </a:r>
            <a:r>
              <a:rPr lang="ru-RU" sz="1400" dirty="0">
                <a:solidFill>
                  <a:srgbClr val="000066"/>
                </a:solidFill>
                <a:latin typeface="Comic Sans MS" pitchFamily="66" charset="0"/>
              </a:rPr>
              <a:t>Джозеф </a:t>
            </a:r>
            <a:r>
              <a:rPr lang="ru-RU" sz="1400" dirty="0" err="1">
                <a:solidFill>
                  <a:srgbClr val="000066"/>
                </a:solidFill>
                <a:latin typeface="Comic Sans MS" pitchFamily="66" charset="0"/>
              </a:rPr>
              <a:t>Кронин</a:t>
            </a:r>
            <a:endParaRPr lang="ru-RU" sz="140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3"/>
            <a:ext cx="2171759" cy="3384376"/>
          </a:xfrm>
          <a:prstGeom prst="rect">
            <a:avLst/>
          </a:prstGeom>
          <a:noFill/>
          <a:ln w="19050">
            <a:solidFill>
              <a:srgbClr val="00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34" l="22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8281"/>
          <a:stretch/>
        </p:blipFill>
        <p:spPr bwMode="auto">
          <a:xfrm>
            <a:off x="4962855" y="4568746"/>
            <a:ext cx="4181145" cy="2289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207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43808" y="476672"/>
            <a:ext cx="5436096" cy="677108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Arial Narrow" pitchFamily="34" charset="0"/>
              </a:rPr>
              <a:t>      </a:t>
            </a:r>
            <a:r>
              <a:rPr lang="ru-RU" sz="2000" b="1" dirty="0" err="1" smtClean="0">
                <a:solidFill>
                  <a:srgbClr val="000066"/>
                </a:solidFill>
                <a:latin typeface="Arial Narrow" pitchFamily="34" charset="0"/>
              </a:rPr>
              <a:t>Сеттерфилд</a:t>
            </a:r>
            <a:r>
              <a:rPr lang="ru-RU" sz="2000" b="1" dirty="0">
                <a:solidFill>
                  <a:srgbClr val="000066"/>
                </a:solidFill>
                <a:latin typeface="Arial Narrow" pitchFamily="34" charset="0"/>
              </a:rPr>
              <a:t>, Д.  </a:t>
            </a:r>
            <a:r>
              <a:rPr lang="ru-RU" sz="2000" b="1" dirty="0" smtClean="0">
                <a:solidFill>
                  <a:srgbClr val="000066"/>
                </a:solidFill>
                <a:latin typeface="Arial Narrow" pitchFamily="34" charset="0"/>
              </a:rPr>
              <a:t>Тринадцатая сказка</a:t>
            </a:r>
            <a:r>
              <a:rPr lang="ru-RU" dirty="0" smtClean="0">
                <a:latin typeface="Arial Narrow" pitchFamily="34" charset="0"/>
              </a:rPr>
              <a:t>: </a:t>
            </a:r>
            <a:r>
              <a:rPr lang="ru-RU" dirty="0">
                <a:latin typeface="Arial Narrow" pitchFamily="34" charset="0"/>
              </a:rPr>
              <a:t>роман / Д. </a:t>
            </a:r>
            <a:r>
              <a:rPr lang="ru-RU" dirty="0" err="1">
                <a:latin typeface="Arial Narrow" pitchFamily="34" charset="0"/>
              </a:rPr>
              <a:t>Сеттерфилд</a:t>
            </a:r>
            <a:r>
              <a:rPr lang="ru-RU" dirty="0">
                <a:latin typeface="Arial Narrow" pitchFamily="34" charset="0"/>
              </a:rPr>
              <a:t>. - СПб. : Азбука, 2020. - 464 с. - (</a:t>
            </a:r>
            <a:r>
              <a:rPr lang="en-US" dirty="0">
                <a:latin typeface="Arial Narrow" pitchFamily="34" charset="0"/>
              </a:rPr>
              <a:t>The Big Book).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03848" y="1404751"/>
            <a:ext cx="4968552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Arial Narrow" pitchFamily="34" charset="0"/>
              </a:rPr>
              <a:t>      Маргарет </a:t>
            </a:r>
            <a:r>
              <a:rPr lang="ru-RU" sz="1400" dirty="0">
                <a:latin typeface="Arial Narrow" pitchFamily="34" charset="0"/>
              </a:rPr>
              <a:t>Ли – тихая хранительница книжного архива и по совместительству биограф-любитель. Все свое свободное время она предпочитает проводить в компании книг. Ведь с ними намного проще, чем с живыми людьми</a:t>
            </a:r>
            <a:r>
              <a:rPr lang="ru-RU" sz="1400" dirty="0" smtClean="0">
                <a:latin typeface="Arial Narrow" pitchFamily="34" charset="0"/>
              </a:rPr>
              <a:t>. Маргарет </a:t>
            </a:r>
            <a:r>
              <a:rPr lang="ru-RU" sz="1400" dirty="0">
                <a:latin typeface="Arial Narrow" pitchFamily="34" charset="0"/>
              </a:rPr>
              <a:t>Ли вместе с отцом держит букинистическую лавку. </a:t>
            </a:r>
            <a:r>
              <a:rPr lang="ru-RU" sz="1400" dirty="0" smtClean="0">
                <a:latin typeface="Arial Narrow" pitchFamily="34" charset="0"/>
              </a:rPr>
              <a:t>Жизнь </a:t>
            </a:r>
            <a:r>
              <a:rPr lang="ru-RU" sz="1400" dirty="0">
                <a:latin typeface="Arial Narrow" pitchFamily="34" charset="0"/>
              </a:rPr>
              <a:t>в магазине протекает спокойно до того дня, как Маргарет приходит письмо от знаменитой современной писательницы Виды Винтер, в котором она просит о том, что раньше не удавалось ни одному журналисту – написать её биографию. С этого и начинается история о замке, рыжих близнецах и семейных тайнах. Готическая история, в которой Маргарет предстоит разобраться не только ради эксцентричной писательницы, но и ради самой себя. Книга интригует, удивляет, а порой даже шокирует</a:t>
            </a:r>
            <a:r>
              <a:rPr lang="ru-RU" sz="1400" dirty="0" smtClean="0">
                <a:latin typeface="Arial Narrow" pitchFamily="34" charset="0"/>
              </a:rPr>
              <a:t>. "</a:t>
            </a:r>
            <a:r>
              <a:rPr lang="ru-RU" sz="1400" dirty="0">
                <a:latin typeface="Arial Narrow" pitchFamily="34" charset="0"/>
              </a:rPr>
              <a:t>Тринадцатая сказка" напоминает классические образцы английского романа. В ней есть трагедия и большая любовь, призраки прошлого и загадки настоящего, таинственные исчезновения и темные ночи, гроза, молнии и смертельная опасность. Это дебютный роман автора, сразу ставший бестселлером.</a:t>
            </a:r>
            <a:endParaRPr lang="ru-RU" sz="1400" dirty="0" smtClean="0">
              <a:latin typeface="Arial Narrow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38" y="1484784"/>
            <a:ext cx="2163852" cy="3248385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8560" y="5589240"/>
            <a:ext cx="71454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0066"/>
                </a:solidFill>
                <a:latin typeface="Comic Sans MS" pitchFamily="66" charset="0"/>
              </a:rPr>
              <a:t>«Семья ― это не клубок ниток, а целая паутина, состоящая из узоров и разных цветов, узлов и </a:t>
            </a:r>
            <a:r>
              <a:rPr lang="ru-RU" sz="1600" dirty="0" smtClean="0">
                <a:solidFill>
                  <a:srgbClr val="000066"/>
                </a:solidFill>
                <a:latin typeface="Comic Sans MS" pitchFamily="66" charset="0"/>
              </a:rPr>
              <a:t>петель».</a:t>
            </a:r>
          </a:p>
          <a:p>
            <a:pPr algn="r"/>
            <a:r>
              <a:rPr lang="ru-RU" sz="1400" dirty="0" smtClean="0">
                <a:solidFill>
                  <a:srgbClr val="000066"/>
                </a:solidFill>
                <a:latin typeface="Comic Sans MS" pitchFamily="66" charset="0"/>
              </a:rPr>
              <a:t>Диана </a:t>
            </a:r>
            <a:r>
              <a:rPr lang="ru-RU" sz="1400" dirty="0" err="1">
                <a:solidFill>
                  <a:srgbClr val="000066"/>
                </a:solidFill>
                <a:latin typeface="Comic Sans MS" pitchFamily="66" charset="0"/>
              </a:rPr>
              <a:t>Сеттерфилд</a:t>
            </a:r>
            <a:endParaRPr lang="ru-RU" sz="140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68344" y="4396874"/>
            <a:ext cx="1707321" cy="240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012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7036" y="522439"/>
            <a:ext cx="5454352" cy="677108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Arial Narrow" pitchFamily="34" charset="0"/>
              </a:rPr>
              <a:t>      </a:t>
            </a:r>
            <a:r>
              <a:rPr lang="ru-RU" sz="2000" b="1" dirty="0" smtClean="0">
                <a:solidFill>
                  <a:srgbClr val="000066"/>
                </a:solidFill>
                <a:latin typeface="Arial Narrow" pitchFamily="34" charset="0"/>
              </a:rPr>
              <a:t>Харрис</a:t>
            </a:r>
            <a:r>
              <a:rPr lang="ru-RU" sz="2000" b="1" dirty="0">
                <a:solidFill>
                  <a:srgbClr val="000066"/>
                </a:solidFill>
                <a:latin typeface="Arial Narrow" pitchFamily="34" charset="0"/>
              </a:rPr>
              <a:t>, Дж.  </a:t>
            </a:r>
            <a:r>
              <a:rPr lang="ru-RU" sz="2000" b="1" dirty="0" smtClean="0">
                <a:solidFill>
                  <a:srgbClr val="000066"/>
                </a:solidFill>
                <a:latin typeface="Arial Narrow" pitchFamily="34" charset="0"/>
              </a:rPr>
              <a:t>Шоколад </a:t>
            </a:r>
            <a:r>
              <a:rPr lang="ru-RU" dirty="0">
                <a:latin typeface="Arial Narrow" pitchFamily="34" charset="0"/>
              </a:rPr>
              <a:t>/ Дж. Харрис. - М. : ЭКСМО, 2014. - 504 с. - (</a:t>
            </a:r>
            <a:r>
              <a:rPr lang="ru-RU" dirty="0" err="1">
                <a:latin typeface="Arial Narrow" pitchFamily="34" charset="0"/>
              </a:rPr>
              <a:t>Флипбук</a:t>
            </a:r>
            <a:r>
              <a:rPr lang="ru-RU" dirty="0" smtClean="0">
                <a:latin typeface="Arial Narrow" pitchFamily="34" charset="0"/>
              </a:rPr>
              <a:t>).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78093" y="5526155"/>
            <a:ext cx="7200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0066"/>
                </a:solidFill>
                <a:latin typeface="Comic Sans MS" pitchFamily="66" charset="0"/>
              </a:rPr>
              <a:t>«Я </a:t>
            </a:r>
            <a:r>
              <a:rPr lang="ru-RU" sz="1600" dirty="0">
                <a:solidFill>
                  <a:srgbClr val="000066"/>
                </a:solidFill>
                <a:latin typeface="Comic Sans MS" pitchFamily="66" charset="0"/>
              </a:rPr>
              <a:t>верю, что самое главное на свете — это быть счастливым! Счастье. Невзыскательное, как бокал шоколада, или непростое, как сердце. Горькое. Сладкое. </a:t>
            </a:r>
            <a:r>
              <a:rPr lang="ru-RU" sz="1600" dirty="0" smtClean="0">
                <a:solidFill>
                  <a:srgbClr val="000066"/>
                </a:solidFill>
                <a:latin typeface="Comic Sans MS" pitchFamily="66" charset="0"/>
              </a:rPr>
              <a:t>Настоящее».</a:t>
            </a:r>
          </a:p>
          <a:p>
            <a:pPr algn="r"/>
            <a:r>
              <a:rPr lang="ru-RU" sz="1400" dirty="0" smtClean="0">
                <a:solidFill>
                  <a:srgbClr val="000066"/>
                </a:solidFill>
                <a:latin typeface="Comic Sans MS" pitchFamily="66" charset="0"/>
              </a:rPr>
              <a:t>Джоанн Харрис</a:t>
            </a:r>
            <a:endParaRPr lang="ru-RU" sz="140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86585" y="1380897"/>
            <a:ext cx="4968551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Arial Narrow" pitchFamily="34" charset="0"/>
              </a:rPr>
              <a:t>      Сонное </a:t>
            </a:r>
            <a:r>
              <a:rPr lang="ru-RU" sz="1400" dirty="0">
                <a:latin typeface="Arial Narrow" pitchFamily="34" charset="0"/>
              </a:rPr>
              <a:t>спокойствие маленького французского городка нарушено приездом молодой женщины </a:t>
            </a:r>
            <a:r>
              <a:rPr lang="ru-RU" sz="1400" dirty="0" err="1">
                <a:latin typeface="Arial Narrow" pitchFamily="34" charset="0"/>
              </a:rPr>
              <a:t>Вианн</a:t>
            </a:r>
            <a:r>
              <a:rPr lang="ru-RU" sz="1400" dirty="0">
                <a:latin typeface="Arial Narrow" pitchFamily="34" charset="0"/>
              </a:rPr>
              <a:t> и ее дочери. Они появились вместе с шумным и ярким карнавальным шествием, а когда карнавал закончился, его светлая радость осталась в глазах </a:t>
            </a:r>
            <a:r>
              <a:rPr lang="ru-RU" sz="1400" dirty="0" err="1">
                <a:latin typeface="Arial Narrow" pitchFamily="34" charset="0"/>
              </a:rPr>
              <a:t>Вианн</a:t>
            </a:r>
            <a:r>
              <a:rPr lang="ru-RU" sz="1400" dirty="0">
                <a:latin typeface="Arial Narrow" pitchFamily="34" charset="0"/>
              </a:rPr>
              <a:t>, открывшей здесь свой шоколадный магазин. Каким-то чудесным образом она узнает о сокровенных желаниях жителей городка и предлагает каждому именно такое шоколадное лакомство, которое заставляет его вновь почувствовать вкус к жизни.</a:t>
            </a:r>
          </a:p>
          <a:p>
            <a:pPr algn="just"/>
            <a:r>
              <a:rPr lang="ru-RU" sz="1400" dirty="0" smtClean="0">
                <a:latin typeface="Arial Narrow" pitchFamily="34" charset="0"/>
              </a:rPr>
              <a:t>      "</a:t>
            </a:r>
            <a:r>
              <a:rPr lang="ru-RU" sz="1400" dirty="0">
                <a:latin typeface="Arial Narrow" pitchFamily="34" charset="0"/>
              </a:rPr>
              <a:t>Шоколад" — это история о доброте и терпимости, о противостоянии невинных соблазнов и </a:t>
            </a:r>
            <a:r>
              <a:rPr lang="ru-RU" sz="1400" dirty="0" smtClean="0">
                <a:latin typeface="Arial Narrow" pitchFamily="34" charset="0"/>
              </a:rPr>
              <a:t>закостенелой </a:t>
            </a:r>
            <a:r>
              <a:rPr lang="ru-RU" sz="1400" dirty="0">
                <a:latin typeface="Arial Narrow" pitchFamily="34" charset="0"/>
              </a:rPr>
              <a:t>праведности. </a:t>
            </a:r>
            <a:r>
              <a:rPr lang="ru-RU" sz="1400" dirty="0" smtClean="0">
                <a:latin typeface="Arial Narrow" pitchFamily="34" charset="0"/>
              </a:rPr>
              <a:t>Экранизация </a:t>
            </a:r>
            <a:r>
              <a:rPr lang="ru-RU" sz="1400" dirty="0">
                <a:latin typeface="Arial Narrow" pitchFamily="34" charset="0"/>
              </a:rPr>
              <a:t>«Шоколада</a:t>
            </a:r>
            <a:r>
              <a:rPr lang="ru-RU" sz="1400" dirty="0" smtClean="0">
                <a:latin typeface="Arial Narrow" pitchFamily="34" charset="0"/>
              </a:rPr>
              <a:t>», вышедшая в 2000 году, сделала </a:t>
            </a:r>
            <a:r>
              <a:rPr lang="ru-RU" sz="1400" dirty="0">
                <a:latin typeface="Arial Narrow" pitchFamily="34" charset="0"/>
              </a:rPr>
              <a:t>писательницу знаменитой. Сегодня ее книги любимы миллионами читателей во всем мире. Ее проза поэтична, сюжеты необычны. Просчитать сюжетные ходы в книгах Харрис невозможно — остается лишь довериться ей, и она проведет вас по лабиринтам придуманного ею мира, знакомя с героями, у каждого из которых своя тайна, своя «изюминка».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6" r="18455"/>
          <a:stretch/>
        </p:blipFill>
        <p:spPr bwMode="auto">
          <a:xfrm>
            <a:off x="539552" y="1498708"/>
            <a:ext cx="2232248" cy="3519251"/>
          </a:xfrm>
          <a:prstGeom prst="rect">
            <a:avLst/>
          </a:prstGeom>
          <a:noFill/>
          <a:ln w="19050">
            <a:solidFill>
              <a:srgbClr val="9966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0"/>
            <a:ext cx="1617515" cy="141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19" y="5353709"/>
            <a:ext cx="1288057" cy="1114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883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91880" y="507262"/>
            <a:ext cx="4896544" cy="677108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Arial Narrow" pitchFamily="34" charset="0"/>
              </a:rPr>
              <a:t>      </a:t>
            </a:r>
            <a:r>
              <a:rPr lang="ru-RU" sz="2000" b="1" dirty="0" smtClean="0">
                <a:solidFill>
                  <a:srgbClr val="000066"/>
                </a:solidFill>
                <a:latin typeface="Arial Narrow" pitchFamily="34" charset="0"/>
              </a:rPr>
              <a:t>Шоу</a:t>
            </a:r>
            <a:r>
              <a:rPr lang="ru-RU" sz="2000" b="1" dirty="0">
                <a:solidFill>
                  <a:srgbClr val="000066"/>
                </a:solidFill>
                <a:latin typeface="Arial Narrow" pitchFamily="34" charset="0"/>
              </a:rPr>
              <a:t>, И.  </a:t>
            </a:r>
            <a:r>
              <a:rPr lang="ru-RU" sz="2000" b="1" dirty="0" smtClean="0">
                <a:solidFill>
                  <a:srgbClr val="000066"/>
                </a:solidFill>
                <a:latin typeface="Arial Narrow" pitchFamily="34" charset="0"/>
              </a:rPr>
              <a:t>Богач</a:t>
            </a:r>
            <a:r>
              <a:rPr lang="ru-RU" sz="2000" b="1" dirty="0">
                <a:solidFill>
                  <a:srgbClr val="000066"/>
                </a:solidFill>
                <a:latin typeface="Arial Narrow" pitchFamily="34" charset="0"/>
              </a:rPr>
              <a:t>, </a:t>
            </a:r>
            <a:r>
              <a:rPr lang="ru-RU" sz="2000" b="1" dirty="0" smtClean="0">
                <a:solidFill>
                  <a:srgbClr val="000066"/>
                </a:solidFill>
                <a:latin typeface="Arial Narrow" pitchFamily="34" charset="0"/>
              </a:rPr>
              <a:t>бедняк</a:t>
            </a:r>
            <a:r>
              <a:rPr lang="ru-RU" dirty="0" smtClean="0">
                <a:latin typeface="Arial Narrow" pitchFamily="34" charset="0"/>
              </a:rPr>
              <a:t>: роман </a:t>
            </a:r>
            <a:r>
              <a:rPr lang="ru-RU" dirty="0">
                <a:latin typeface="Arial Narrow" pitchFamily="34" charset="0"/>
              </a:rPr>
              <a:t>/ И. Шоу. - М. : АСТ, 2013. - 830 с.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60232" y="5013176"/>
            <a:ext cx="2621044" cy="196578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131840" y="1340945"/>
            <a:ext cx="5191249" cy="397031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Arial Narrow" pitchFamily="34" charset="0"/>
              </a:rPr>
              <a:t>      Это одно </a:t>
            </a:r>
            <a:r>
              <a:rPr lang="ru-RU" sz="1400" dirty="0">
                <a:latin typeface="Arial Narrow" pitchFamily="34" charset="0"/>
              </a:rPr>
              <a:t>из лучших произведений Ирвина Шоу. Трагическая история семьи немецкого эмигранта в Америке охватывает период с конца Второй мировой войны до конца 60-х годов прошлого века и отражает возможности, открывающиеся перед «типичными» американцами, людьми без корней, стремящимися пробиться, достичь успеха…</a:t>
            </a:r>
          </a:p>
          <a:p>
            <a:pPr algn="just"/>
            <a:r>
              <a:rPr lang="ru-RU" sz="1400" dirty="0" smtClean="0">
                <a:latin typeface="Arial Narrow" pitchFamily="34" charset="0"/>
              </a:rPr>
              <a:t>      Все члены большой Семьи </a:t>
            </a:r>
            <a:r>
              <a:rPr lang="ru-RU" sz="1400" dirty="0" err="1" smtClean="0">
                <a:latin typeface="Arial Narrow" pitchFamily="34" charset="0"/>
              </a:rPr>
              <a:t>Джордахов</a:t>
            </a:r>
            <a:r>
              <a:rPr lang="ru-RU" sz="1400" dirty="0" smtClean="0">
                <a:latin typeface="Arial Narrow" pitchFamily="34" charset="0"/>
              </a:rPr>
              <a:t> живут </a:t>
            </a:r>
            <a:r>
              <a:rPr lang="ru-RU" sz="1400" dirty="0">
                <a:latin typeface="Arial Narrow" pitchFamily="34" charset="0"/>
              </a:rPr>
              <a:t>под одной крышей, но не испытывают симпатии и должного уважения друг к другу. В этом доме все поставлено на будущее благополучие старшего </a:t>
            </a:r>
            <a:r>
              <a:rPr lang="ru-RU" sz="1400" dirty="0" err="1">
                <a:latin typeface="Arial Narrow" pitchFamily="34" charset="0"/>
              </a:rPr>
              <a:t>Руди</a:t>
            </a:r>
            <a:r>
              <a:rPr lang="ru-RU" sz="1400" dirty="0">
                <a:latin typeface="Arial Narrow" pitchFamily="34" charset="0"/>
              </a:rPr>
              <a:t>, остальные дети по боку: младший Томас совсем отбился от рук, а единственная дочь красавица Гретхен работает в госпитале и ничего, кроме недоверия и ненависти со стороны матери не испытывает. В семье, где царит атмосфера пренебрежения, где отсутствует любовь, невозможно быть счастливым и вполне понятно, что молодое поколение семьи старается поскорее покинуть этот дом, отделиться от семьи, изменить свою жизнь. Что ждет их в этом мире? На примере героев, автор дает понять, что за счастье не только необходимо бороться, отдавая все силы, но и важно просто его разглядеть. Очень жаль, что иногда к человеку это понимание приходит порой с </a:t>
            </a:r>
            <a:r>
              <a:rPr lang="ru-RU" sz="1400" dirty="0" smtClean="0">
                <a:latin typeface="Arial Narrow" pitchFamily="34" charset="0"/>
              </a:rPr>
              <a:t>опозданием</a:t>
            </a:r>
            <a:r>
              <a:rPr lang="ru-RU" sz="1400" dirty="0">
                <a:latin typeface="Arial Narrow" pitchFamily="34" charset="0"/>
              </a:rPr>
              <a:t>…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1521" y="5680067"/>
            <a:ext cx="64087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0066"/>
                </a:solidFill>
                <a:latin typeface="Comic Sans MS" pitchFamily="66" charset="0"/>
              </a:rPr>
              <a:t>«В </a:t>
            </a:r>
            <a:r>
              <a:rPr lang="ru-RU" sz="1600" dirty="0">
                <a:solidFill>
                  <a:srgbClr val="000066"/>
                </a:solidFill>
                <a:latin typeface="Comic Sans MS" pitchFamily="66" charset="0"/>
              </a:rPr>
              <a:t>большинстве случаев семьи распадаются не из-за измен</a:t>
            </a:r>
            <a:r>
              <a:rPr lang="ru-RU" sz="1600" dirty="0" smtClean="0">
                <a:solidFill>
                  <a:srgbClr val="000066"/>
                </a:solidFill>
                <a:latin typeface="Comic Sans MS" pitchFamily="66" charset="0"/>
              </a:rPr>
              <a:t>,</a:t>
            </a:r>
          </a:p>
          <a:p>
            <a:pPr algn="ctr"/>
            <a:r>
              <a:rPr lang="ru-RU" sz="1600" dirty="0" smtClean="0">
                <a:solidFill>
                  <a:srgbClr val="000066"/>
                </a:solidFill>
                <a:latin typeface="Comic Sans MS" pitchFamily="66" charset="0"/>
              </a:rPr>
              <a:t> </a:t>
            </a:r>
            <a:r>
              <a:rPr lang="ru-RU" sz="1600" dirty="0">
                <a:solidFill>
                  <a:srgbClr val="000066"/>
                </a:solidFill>
                <a:latin typeface="Comic Sans MS" pitchFamily="66" charset="0"/>
              </a:rPr>
              <a:t>а из-за энергетической </a:t>
            </a:r>
            <a:r>
              <a:rPr lang="ru-RU" sz="1600" dirty="0" smtClean="0">
                <a:solidFill>
                  <a:srgbClr val="000066"/>
                </a:solidFill>
                <a:latin typeface="Comic Sans MS" pitchFamily="66" charset="0"/>
              </a:rPr>
              <a:t>несовместимости».</a:t>
            </a:r>
          </a:p>
          <a:p>
            <a:pPr algn="r"/>
            <a:r>
              <a:rPr lang="ru-RU" sz="1400" dirty="0" smtClean="0">
                <a:solidFill>
                  <a:srgbClr val="000066"/>
                </a:solidFill>
                <a:latin typeface="Comic Sans MS" pitchFamily="66" charset="0"/>
              </a:rPr>
              <a:t>Ирвин Шоу</a:t>
            </a:r>
            <a:endParaRPr lang="ru-RU" sz="140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2160239" cy="3352922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210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" y="-11401"/>
            <a:ext cx="915035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035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85735" y="5685928"/>
            <a:ext cx="48245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Составитель:</a:t>
            </a:r>
          </a:p>
          <a:p>
            <a:pPr lvl="0"/>
            <a:r>
              <a:rPr lang="ru-RU" sz="1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Библиотекарь 1 категории </a:t>
            </a:r>
            <a:r>
              <a:rPr lang="ru-RU" sz="1400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Рыбчинская</a:t>
            </a:r>
            <a:r>
              <a:rPr lang="ru-RU" sz="1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А.А.,</a:t>
            </a:r>
          </a:p>
          <a:p>
            <a:pPr lvl="0"/>
            <a:r>
              <a:rPr lang="ru-RU" sz="1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Библиотека Полесского государственного университета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2708920"/>
            <a:ext cx="752264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000066"/>
                </a:solidFill>
                <a:latin typeface="Arial Narrow" pitchFamily="34" charset="0"/>
              </a:rPr>
              <a:t>С представленными книгами</a:t>
            </a:r>
          </a:p>
          <a:p>
            <a:pPr algn="ctr"/>
            <a:r>
              <a:rPr lang="ru-RU" sz="3600" dirty="0">
                <a:solidFill>
                  <a:srgbClr val="000066"/>
                </a:solidFill>
                <a:latin typeface="Arial Narrow" pitchFamily="34" charset="0"/>
              </a:rPr>
              <a:t>вы можете ознакомиться на абонементе </a:t>
            </a:r>
          </a:p>
          <a:p>
            <a:pPr algn="ctr"/>
            <a:r>
              <a:rPr lang="ru-RU" sz="3600" dirty="0">
                <a:solidFill>
                  <a:srgbClr val="000066"/>
                </a:solidFill>
                <a:latin typeface="Arial Narrow" pitchFamily="34" charset="0"/>
              </a:rPr>
              <a:t>научной и художественной </a:t>
            </a:r>
            <a:r>
              <a:rPr lang="ru-RU" sz="3600" dirty="0" smtClean="0">
                <a:solidFill>
                  <a:srgbClr val="000066"/>
                </a:solidFill>
                <a:latin typeface="Arial Narrow" pitchFamily="34" charset="0"/>
              </a:rPr>
              <a:t>литературы</a:t>
            </a:r>
            <a:endParaRPr lang="ru-RU" sz="3600" dirty="0">
              <a:solidFill>
                <a:srgbClr val="000066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5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rgbClr val="FFFF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1499</TotalTime>
  <Words>1471</Words>
  <Application>Microsoft Office PowerPoint</Application>
  <PresentationFormat>Экран (4:3)</PresentationFormat>
  <Paragraphs>57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Алла Андреевна Рыбчинская</dc:creator>
  <cp:lastModifiedBy>Светлана Ивановна Макаревич</cp:lastModifiedBy>
  <cp:revision>284</cp:revision>
  <dcterms:created xsi:type="dcterms:W3CDTF">2022-11-09T08:10:03Z</dcterms:created>
  <dcterms:modified xsi:type="dcterms:W3CDTF">2023-05-13T10:21:42Z</dcterms:modified>
</cp:coreProperties>
</file>